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660" r:id="rId1"/>
  </p:sldMasterIdLst>
  <p:notesMasterIdLst>
    <p:notesMasterId r:id="rId13"/>
  </p:notesMasterIdLst>
  <p:sldIdLst>
    <p:sldId id="295" r:id="rId2"/>
    <p:sldId id="293" r:id="rId3"/>
    <p:sldId id="292" r:id="rId4"/>
    <p:sldId id="294" r:id="rId5"/>
    <p:sldId id="296" r:id="rId6"/>
    <p:sldId id="297" r:id="rId7"/>
    <p:sldId id="298" r:id="rId8"/>
    <p:sldId id="299" r:id="rId9"/>
    <p:sldId id="300" r:id="rId10"/>
    <p:sldId id="301" r:id="rId11"/>
    <p:sldId id="302" r:id="rId1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40FF"/>
    <a:srgbClr val="00FD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9436"/>
    <p:restoredTop sz="94702"/>
  </p:normalViewPr>
  <p:slideViewPr>
    <p:cSldViewPr snapToGrid="0" snapToObjects="1">
      <p:cViewPr varScale="1">
        <p:scale>
          <a:sx n="72" d="100"/>
          <a:sy n="72" d="100"/>
        </p:scale>
        <p:origin x="216" y="155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07CC87-99FE-A94A-8F28-E365FF72B77C}" type="datetimeFigureOut">
              <a:rPr lang="en-US" smtClean="0"/>
              <a:t>12/30/20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B2F266-852D-F542-B5B0-6E854D2A25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7429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Without programs that can harness the computational power of modern computers understanding large and complex datasets that describe the behavior of neural systems is practically inconceivable.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B2F266-852D-F542-B5B0-6E854D2A25C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7618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B2F266-852D-F542-B5B0-6E854D2A25C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3888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ACA43-D786-1449-9296-E6F1BFDE526A}" type="datetime1">
              <a:rPr lang="en-US" smtClean="0"/>
              <a:t>12/31/20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611B7-9285-1F48-A026-12A07D3EB2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0916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D77B09-B067-F64A-8E1E-04BCF4FFF770}" type="datetime1">
              <a:rPr lang="en-US" smtClean="0"/>
              <a:t>12/31/20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611B7-9285-1F48-A026-12A07D3EB2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0051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A49BF8-8F80-0741-9B6C-648F32C17CE2}" type="datetime1">
              <a:rPr lang="en-US" smtClean="0"/>
              <a:t>12/31/20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611B7-9285-1F48-A026-12A07D3EB2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8249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320" y="274320"/>
            <a:ext cx="8595360" cy="641871"/>
          </a:xfrm>
        </p:spPr>
        <p:txBody>
          <a:bodyPr/>
          <a:lstStyle>
            <a:lvl1pPr>
              <a:defRPr sz="3600" b="1">
                <a:solidFill>
                  <a:schemeClr val="accent1"/>
                </a:solidFill>
                <a:latin typeface="Helvetica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4320" y="1097279"/>
            <a:ext cx="8595360" cy="517550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832B47E9-A8F7-A143-AEF0-C0E8065F33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634EE-8448-4B45-A4A2-E77D022E2FE4}" type="datetime1">
              <a:rPr lang="en-US" smtClean="0"/>
              <a:t>12/31/20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A681DAE3-A196-7B4F-844F-E49B64EBE1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03E98D1F-6089-694D-90DA-5BEC9D74C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611B7-9285-1F48-A026-12A07D3EB2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1487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AF99D-620C-C549-89E0-876328795BC7}" type="datetime1">
              <a:rPr lang="en-US" smtClean="0"/>
              <a:t>12/31/20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611B7-9285-1F48-A026-12A07D3EB2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2943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07718-4191-5748-8FD4-C662175FC6FE}" type="datetime1">
              <a:rPr lang="en-US" smtClean="0"/>
              <a:t>12/31/20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611B7-9285-1F48-A026-12A07D3EB2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37081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0E1F7-EC5E-E74C-BF8A-5977BC1B449A}" type="datetime1">
              <a:rPr lang="en-US" smtClean="0"/>
              <a:t>12/31/20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611B7-9285-1F48-A026-12A07D3EB2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3059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19968-0F63-C54D-B95B-8BF95DD2EF88}" type="datetime1">
              <a:rPr lang="en-US" smtClean="0"/>
              <a:t>12/31/20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611B7-9285-1F48-A026-12A07D3EB2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8319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191BB-C778-4C45-B5A7-176E72C4DC46}" type="datetime1">
              <a:rPr lang="en-US" smtClean="0"/>
              <a:t>12/31/20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611B7-9285-1F48-A026-12A07D3EB2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3773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CAE43-7895-BE4A-96AE-1388D8777B76}" type="datetime1">
              <a:rPr lang="en-US" smtClean="0"/>
              <a:t>12/31/20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611B7-9285-1F48-A026-12A07D3EB2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6475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0CE41-ACE3-9049-B6EB-59156C393E0A}" type="datetime1">
              <a:rPr lang="en-US" smtClean="0"/>
              <a:t>12/31/20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611B7-9285-1F48-A026-12A07D3EB2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3239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320" y="274321"/>
            <a:ext cx="8595360" cy="6400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4320" y="1097280"/>
            <a:ext cx="8595360" cy="5164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74320" y="6447098"/>
            <a:ext cx="2057400" cy="27437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A83732-C771-234E-B3EA-031EBB4EFB5C}" type="datetime1">
              <a:rPr lang="en-US" smtClean="0"/>
              <a:t>12/31/20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468880" y="6444783"/>
            <a:ext cx="4206240" cy="27669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2280" y="6447098"/>
            <a:ext cx="2057400" cy="2743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1611B7-9285-1F48-A026-12A07D3EB2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4619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accent1"/>
          </a:solidFill>
          <a:latin typeface="Helvetica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arcel-goldschen-ohm/NEU-365P-385L-Spring-2021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tiff"/><Relationship Id="rId3" Type="http://schemas.openxmlformats.org/officeDocument/2006/relationships/image" Target="../media/image1.tiff"/><Relationship Id="rId7" Type="http://schemas.openxmlformats.org/officeDocument/2006/relationships/image" Target="../media/image5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tiff"/><Relationship Id="rId5" Type="http://schemas.openxmlformats.org/officeDocument/2006/relationships/image" Target="../media/image3.tiff"/><Relationship Id="rId4" Type="http://schemas.openxmlformats.org/officeDocument/2006/relationships/image" Target="../media/image2.tiff"/><Relationship Id="rId9" Type="http://schemas.openxmlformats.org/officeDocument/2006/relationships/image" Target="../media/image7.tif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tiff"/><Relationship Id="rId4" Type="http://schemas.openxmlformats.org/officeDocument/2006/relationships/image" Target="../media/image11.tif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C33893-C1FD-CF4C-91EC-7A3587926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Programming and Data Analysis for Modern Neuroscience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A4156E-82BC-A74F-9051-0183CB635D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The ability to read and write are obvious fundamental skills critical to all academic and quantitative pursuits.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b="1" dirty="0">
                <a:solidFill>
                  <a:srgbClr val="C00000"/>
                </a:solidFill>
              </a:rPr>
              <a:t>Fast approaching this level of fundamental importance is the ability to write computer programs to analyze and manipulate data sets ever increasing in richness and size.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This skillset is necessary to work with a wide array of systems whose models and behavior are sufficiently complex to make analysis by hand intractable.</a:t>
            </a:r>
          </a:p>
          <a:p>
            <a:pPr marL="0" indent="0">
              <a:buNone/>
            </a:pPr>
            <a:r>
              <a:rPr lang="en-US" b="1" dirty="0">
                <a:solidFill>
                  <a:srgbClr val="C00000"/>
                </a:solidFill>
              </a:rPr>
              <a:t>In this course you will translate problems into code applying modern approaches for data analysis, statistical inference and modeling to various levels of neural systems and their component behavior.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We will use Python as a coding environment, and you will be exposed to resources and options for scientific computing.</a:t>
            </a:r>
          </a:p>
          <a:p>
            <a:pPr marL="0" indent="0">
              <a:buNone/>
            </a:pPr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Although geared for neuroscience, the approaches covered in this course are highly salient for a wide array of applications.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E00918-68B8-514A-891C-20F177A55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446520"/>
            <a:ext cx="2366010" cy="274320"/>
          </a:xfrm>
        </p:spPr>
        <p:txBody>
          <a:bodyPr/>
          <a:lstStyle/>
          <a:p>
            <a:fld id="{4F1611B7-9285-1F48-A026-12A07D3EB268}" type="slidenum">
              <a:rPr lang="en-US" smtClean="0"/>
              <a:t>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4258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C33893-C1FD-CF4C-91EC-7A3587926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Python in </a:t>
            </a:r>
            <a:r>
              <a:rPr lang="en-US" dirty="0" err="1"/>
              <a:t>Jupyter</a:t>
            </a:r>
            <a:r>
              <a:rPr lang="en-US" dirty="0"/>
              <a:t> notebooks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A4156E-82BC-A74F-9051-0183CB635D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u="sng" dirty="0"/>
              <a:t>You will be able to:</a:t>
            </a:r>
          </a:p>
          <a:p>
            <a:r>
              <a:rPr lang="en-US" dirty="0"/>
              <a:t>Launch </a:t>
            </a:r>
            <a:r>
              <a:rPr lang="en-US" dirty="0" err="1"/>
              <a:t>JupyterLab</a:t>
            </a:r>
            <a:r>
              <a:rPr lang="en-US" dirty="0"/>
              <a:t> from Anaconda Navigator</a:t>
            </a:r>
          </a:p>
          <a:p>
            <a:r>
              <a:rPr lang="en-US" dirty="0"/>
              <a:t>Create a new Python 3 notebook file (*.</a:t>
            </a:r>
            <a:r>
              <a:rPr lang="en-US" dirty="0" err="1"/>
              <a:t>ipynb</a:t>
            </a:r>
            <a:r>
              <a:rPr lang="en-US" dirty="0"/>
              <a:t>)</a:t>
            </a:r>
          </a:p>
          <a:p>
            <a:r>
              <a:rPr lang="en-US" dirty="0"/>
              <a:t>Define variables, e.g.</a:t>
            </a:r>
            <a:r>
              <a:rPr lang="en-US" dirty="0">
                <a:sym typeface="Wingdings" pitchFamily="2" charset="2"/>
              </a:rPr>
              <a:t> x = 3.14, b = ”hello”</a:t>
            </a:r>
            <a:endParaRPr lang="en-US" dirty="0"/>
          </a:p>
          <a:p>
            <a:r>
              <a:rPr lang="en-US" dirty="0"/>
              <a:t>Create, delete and run cells</a:t>
            </a:r>
          </a:p>
          <a:p>
            <a:r>
              <a:rPr lang="en-US" dirty="0"/>
              <a:t>Show/hide cell output</a:t>
            </a:r>
          </a:p>
          <a:p>
            <a:r>
              <a:rPr lang="en-US" dirty="0"/>
              <a:t>Comment your code, e.g.</a:t>
            </a:r>
            <a:r>
              <a:rPr lang="en-US" dirty="0">
                <a:sym typeface="Wingdings" pitchFamily="2" charset="2"/>
              </a:rPr>
              <a:t> </a:t>
            </a:r>
            <a:r>
              <a:rPr lang="en-US" dirty="0"/>
              <a:t># my comment</a:t>
            </a:r>
          </a:p>
          <a:p>
            <a:r>
              <a:rPr lang="en-US" dirty="0"/>
              <a:t>Order in which cells are evaluated</a:t>
            </a:r>
          </a:p>
          <a:p>
            <a:r>
              <a:rPr lang="en-US" dirty="0"/>
              <a:t>Reorder cells</a:t>
            </a:r>
          </a:p>
          <a:p>
            <a:r>
              <a:rPr lang="en-US" dirty="0"/>
              <a:t>Stop and restart the kernel</a:t>
            </a:r>
          </a:p>
          <a:p>
            <a:r>
              <a:rPr lang="en-US" dirty="0"/>
              <a:t>Run all cells</a:t>
            </a:r>
          </a:p>
          <a:p>
            <a:r>
              <a:rPr lang="en-US" dirty="0"/>
              <a:t>Create code, markdown or raw cells</a:t>
            </a:r>
          </a:p>
          <a:p>
            <a:r>
              <a:rPr lang="en-US" dirty="0"/>
              <a:t>Download </a:t>
            </a:r>
            <a:r>
              <a:rPr lang="en-US" b="1" dirty="0"/>
              <a:t>if-</a:t>
            </a:r>
            <a:r>
              <a:rPr lang="en-US" b="1" dirty="0" err="1"/>
              <a:t>blocks.ipynb</a:t>
            </a:r>
            <a:r>
              <a:rPr lang="en-US" dirty="0"/>
              <a:t> file from GitHub</a:t>
            </a:r>
          </a:p>
          <a:p>
            <a:r>
              <a:rPr lang="en-US" dirty="0"/>
              <a:t>Open </a:t>
            </a:r>
            <a:r>
              <a:rPr lang="en-US" b="1" dirty="0"/>
              <a:t>if-</a:t>
            </a:r>
            <a:r>
              <a:rPr lang="en-US" b="1" dirty="0" err="1"/>
              <a:t>blocks.ipynb</a:t>
            </a:r>
            <a:r>
              <a:rPr lang="en-US" dirty="0"/>
              <a:t> in </a:t>
            </a:r>
            <a:r>
              <a:rPr lang="en-US" dirty="0" err="1"/>
              <a:t>JupyterLab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E00918-68B8-514A-891C-20F177A55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446520"/>
            <a:ext cx="2366010" cy="274320"/>
          </a:xfrm>
        </p:spPr>
        <p:txBody>
          <a:bodyPr/>
          <a:lstStyle/>
          <a:p>
            <a:fld id="{4F1611B7-9285-1F48-A026-12A07D3EB268}" type="slidenum">
              <a:rPr lang="en-US" smtClean="0"/>
              <a:t>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61ADD4D-C462-EE49-B46F-8D718CAC11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5189" y="1131094"/>
            <a:ext cx="1074419" cy="1031443"/>
          </a:xfrm>
          <a:prstGeom prst="rect">
            <a:avLst/>
          </a:prstGeom>
        </p:spPr>
      </p:pic>
      <p:pic>
        <p:nvPicPr>
          <p:cNvPr id="1026" name="Picture 2" descr="JupyterLab · GitHub">
            <a:extLst>
              <a:ext uri="{FF2B5EF4-FFF2-40B4-BE49-F238E27FC236}">
                <a16:creationId xmlns:a16="http://schemas.microsoft.com/office/drawing/2014/main" id="{C5C2E4B7-C2DB-D342-9737-AB819EDAB1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3908" y="1131094"/>
            <a:ext cx="1031443" cy="1031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ython Hosting in the Jelastic Cloud:Get Your DjangoCMS Up ...">
            <a:extLst>
              <a:ext uri="{FF2B5EF4-FFF2-40B4-BE49-F238E27FC236}">
                <a16:creationId xmlns:a16="http://schemas.microsoft.com/office/drawing/2014/main" id="{59D21E53-330A-264B-8495-5F6E9D8712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2397" y="2242414"/>
            <a:ext cx="1371600" cy="1031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ight Arrow 6">
            <a:extLst>
              <a:ext uri="{FF2B5EF4-FFF2-40B4-BE49-F238E27FC236}">
                <a16:creationId xmlns:a16="http://schemas.microsoft.com/office/drawing/2014/main" id="{CF08F86A-E58E-2E47-91B1-5A7240408A75}"/>
              </a:ext>
            </a:extLst>
          </p:cNvPr>
          <p:cNvSpPr/>
          <p:nvPr/>
        </p:nvSpPr>
        <p:spPr>
          <a:xfrm>
            <a:off x="8688536" y="3226325"/>
            <a:ext cx="455464" cy="9174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3456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C33893-C1FD-CF4C-91EC-7A3587926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Python if/else code blocks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A4156E-82BC-A74F-9051-0183CB635D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3600" b="1" dirty="0"/>
              <a:t>if-</a:t>
            </a:r>
            <a:r>
              <a:rPr lang="en-US" sz="3600" b="1" dirty="0" err="1"/>
              <a:t>blocks.ipynb</a:t>
            </a:r>
            <a:endParaRPr lang="en-US" sz="36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E00918-68B8-514A-891C-20F177A55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446520"/>
            <a:ext cx="2366010" cy="274320"/>
          </a:xfrm>
        </p:spPr>
        <p:txBody>
          <a:bodyPr/>
          <a:lstStyle/>
          <a:p>
            <a:fld id="{4F1611B7-9285-1F48-A026-12A07D3EB268}" type="slidenum">
              <a:rPr lang="en-US" smtClean="0"/>
              <a:t>10</a:t>
            </a:fld>
            <a:endParaRPr lang="en-US" dirty="0"/>
          </a:p>
        </p:txBody>
      </p:sp>
      <p:pic>
        <p:nvPicPr>
          <p:cNvPr id="5" name="Picture 4" descr="Python Hosting in the Jelastic Cloud:Get Your DjangoCMS Up ...">
            <a:extLst>
              <a:ext uri="{FF2B5EF4-FFF2-40B4-BE49-F238E27FC236}">
                <a16:creationId xmlns:a16="http://schemas.microsoft.com/office/drawing/2014/main" id="{CC58BDF6-667A-3641-B67B-7B676AB3FC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2360" y="274320"/>
            <a:ext cx="1371600" cy="1031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96107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C33893-C1FD-CF4C-91EC-7A3587926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Course Bullet Points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A4156E-82BC-A74F-9051-0183CB635D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1800" dirty="0"/>
              <a:t>Course info, policies, lectures and homework files are available on the course </a:t>
            </a:r>
            <a:r>
              <a:rPr lang="en-US" sz="1800" b="1" dirty="0"/>
              <a:t>GitHub</a:t>
            </a:r>
            <a:r>
              <a:rPr lang="en-US" sz="1800" dirty="0"/>
              <a:t> repository at </a:t>
            </a:r>
            <a:r>
              <a:rPr lang="en-US" sz="1800" dirty="0">
                <a:hlinkClick r:id="rId2"/>
              </a:rPr>
              <a:t>https://github.com/marcel-goldschen-ohm/NEU-365P-385L-Spring-2021</a:t>
            </a:r>
            <a:endParaRPr lang="en-US" sz="1800" dirty="0"/>
          </a:p>
          <a:p>
            <a:r>
              <a:rPr lang="en-US" sz="1800" dirty="0"/>
              <a:t>To </a:t>
            </a:r>
            <a:r>
              <a:rPr lang="en-US" sz="1800" b="1" dirty="0"/>
              <a:t>download</a:t>
            </a:r>
            <a:r>
              <a:rPr lang="en-US" sz="1800" dirty="0"/>
              <a:t> </a:t>
            </a:r>
            <a:r>
              <a:rPr lang="en-US" sz="1800" dirty="0" err="1"/>
              <a:t>Jupyter</a:t>
            </a:r>
            <a:r>
              <a:rPr lang="en-US" sz="1800" dirty="0"/>
              <a:t> notebook files (*.</a:t>
            </a:r>
            <a:r>
              <a:rPr lang="en-US" sz="1800" dirty="0" err="1"/>
              <a:t>ipynb</a:t>
            </a:r>
            <a:r>
              <a:rPr lang="en-US" sz="1800" dirty="0"/>
              <a:t>) from GitHub, navigate to the file and right-click the `Raw` button for options to save the file. If the saved file does not load in </a:t>
            </a:r>
            <a:r>
              <a:rPr lang="en-US" sz="1800" dirty="0" err="1"/>
              <a:t>Jupyter</a:t>
            </a:r>
            <a:r>
              <a:rPr lang="en-US" sz="1800" dirty="0"/>
              <a:t> lab, make sure its extension is *.</a:t>
            </a:r>
            <a:r>
              <a:rPr lang="en-US" sz="1800" dirty="0" err="1"/>
              <a:t>ipynb</a:t>
            </a:r>
            <a:r>
              <a:rPr lang="en-US" sz="1800" dirty="0"/>
              <a:t> rather than *.</a:t>
            </a:r>
            <a:r>
              <a:rPr lang="en-US" sz="1800" dirty="0" err="1"/>
              <a:t>ipynb.txt</a:t>
            </a:r>
            <a:endParaRPr lang="en-US" sz="1800" dirty="0"/>
          </a:p>
          <a:p>
            <a:r>
              <a:rPr lang="en-US" sz="1800" dirty="0">
                <a:solidFill>
                  <a:srgbClr val="C00000"/>
                </a:solidFill>
              </a:rPr>
              <a:t>!!! If you </a:t>
            </a:r>
            <a:r>
              <a:rPr lang="en-US" sz="1800" b="1" dirty="0">
                <a:solidFill>
                  <a:srgbClr val="C00000"/>
                </a:solidFill>
              </a:rPr>
              <a:t>cloned</a:t>
            </a:r>
            <a:r>
              <a:rPr lang="en-US" sz="1800" dirty="0">
                <a:solidFill>
                  <a:srgbClr val="C00000"/>
                </a:solidFill>
              </a:rPr>
              <a:t> the course GitHub repo, please </a:t>
            </a:r>
            <a:r>
              <a:rPr lang="en-US" sz="1800" b="1" dirty="0">
                <a:solidFill>
                  <a:srgbClr val="C00000"/>
                </a:solidFill>
              </a:rPr>
              <a:t>copy</a:t>
            </a:r>
            <a:r>
              <a:rPr lang="en-US" sz="1800" dirty="0">
                <a:solidFill>
                  <a:srgbClr val="C00000"/>
                </a:solidFill>
              </a:rPr>
              <a:t> each homework file to somewhere outside the repo before you edit it. </a:t>
            </a:r>
            <a:r>
              <a:rPr lang="en-US" sz="1800" dirty="0"/>
              <a:t>Otherwise, each time you sync with GitHub you will overwrite any changes you made to the repo files.</a:t>
            </a:r>
          </a:p>
          <a:p>
            <a:r>
              <a:rPr lang="en-US" sz="1800" dirty="0">
                <a:solidFill>
                  <a:srgbClr val="C00000"/>
                </a:solidFill>
              </a:rPr>
              <a:t>Course announcements and homework will be posted on </a:t>
            </a:r>
            <a:r>
              <a:rPr lang="en-US" sz="1800" b="1" dirty="0">
                <a:solidFill>
                  <a:srgbClr val="C00000"/>
                </a:solidFill>
              </a:rPr>
              <a:t>Canvas</a:t>
            </a:r>
            <a:r>
              <a:rPr lang="en-US" sz="1800" dirty="0">
                <a:solidFill>
                  <a:srgbClr val="C00000"/>
                </a:solidFill>
              </a:rPr>
              <a:t>.</a:t>
            </a:r>
          </a:p>
          <a:p>
            <a:r>
              <a:rPr lang="en-US" sz="1800" dirty="0"/>
              <a:t>Homework will typically require you to submit a </a:t>
            </a:r>
            <a:r>
              <a:rPr lang="en-US" sz="1800" dirty="0" err="1"/>
              <a:t>Jupyter</a:t>
            </a:r>
            <a:r>
              <a:rPr lang="en-US" sz="1800" dirty="0"/>
              <a:t> notebook file via Canvas. Please name these files </a:t>
            </a:r>
            <a:r>
              <a:rPr lang="en-US" sz="1800" b="1" dirty="0" err="1"/>
              <a:t>your_full_name.ipynb</a:t>
            </a:r>
            <a:r>
              <a:rPr lang="en-US" sz="1800" dirty="0"/>
              <a:t>. You can work together on homework, but you must list the names of all contributors.</a:t>
            </a:r>
          </a:p>
          <a:p>
            <a:r>
              <a:rPr lang="en-US" sz="1800" dirty="0"/>
              <a:t>Questions? 1. Seek help from fellow students and Canvas discussion. 2. Office hours.</a:t>
            </a:r>
          </a:p>
          <a:p>
            <a:r>
              <a:rPr lang="en-US" sz="1800" b="1" dirty="0">
                <a:solidFill>
                  <a:srgbClr val="C00000"/>
                </a:solidFill>
              </a:rPr>
              <a:t>Install</a:t>
            </a:r>
            <a:r>
              <a:rPr lang="en-US" sz="1800" dirty="0">
                <a:solidFill>
                  <a:srgbClr val="C00000"/>
                </a:solidFill>
              </a:rPr>
              <a:t> Python and </a:t>
            </a:r>
            <a:r>
              <a:rPr lang="en-US" sz="1800" dirty="0" err="1">
                <a:solidFill>
                  <a:srgbClr val="C00000"/>
                </a:solidFill>
              </a:rPr>
              <a:t>JupyterLab</a:t>
            </a:r>
            <a:r>
              <a:rPr lang="en-US" sz="1800" dirty="0">
                <a:solidFill>
                  <a:srgbClr val="C00000"/>
                </a:solidFill>
              </a:rPr>
              <a:t> </a:t>
            </a:r>
            <a:r>
              <a:rPr lang="en-US" sz="1800" b="1" dirty="0">
                <a:solidFill>
                  <a:srgbClr val="C00000"/>
                </a:solidFill>
              </a:rPr>
              <a:t>before</a:t>
            </a:r>
            <a:r>
              <a:rPr lang="en-US" sz="1800" dirty="0">
                <a:solidFill>
                  <a:srgbClr val="C00000"/>
                </a:solidFill>
              </a:rPr>
              <a:t> the next lecture </a:t>
            </a:r>
            <a:r>
              <a:rPr lang="en-US" sz="1800" dirty="0"/>
              <a:t>(see GitHub repo for instructions)</a:t>
            </a:r>
          </a:p>
          <a:p>
            <a:r>
              <a:rPr lang="en-US" sz="1800" b="1" dirty="0"/>
              <a:t>You will be introduced to a variety of tools and concepts. You will also be expected to further familiarize yourself with these topics beyond their introduction as needed. As upper-level Neuroscience students, I have the utmost respect for your abilities.</a:t>
            </a:r>
          </a:p>
          <a:p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E00918-68B8-514A-891C-20F177A55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446520"/>
            <a:ext cx="2366010" cy="274320"/>
          </a:xfrm>
        </p:spPr>
        <p:txBody>
          <a:bodyPr/>
          <a:lstStyle/>
          <a:p>
            <a:fld id="{4F1611B7-9285-1F48-A026-12A07D3EB26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1648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E7FD88-5262-D64E-8B64-6594221854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Programming, Python, and </a:t>
            </a:r>
            <a:r>
              <a:rPr lang="en-US" dirty="0" err="1"/>
              <a:t>Jupyter</a:t>
            </a:r>
            <a:r>
              <a:rPr lang="en-US" dirty="0"/>
              <a:t> Notebooks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D1A9BB-C87C-814C-A58B-B72A9320A0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Programming and Data Analysis for Modern Neuroscience</a:t>
            </a:r>
          </a:p>
          <a:p>
            <a:r>
              <a:rPr lang="en-US" dirty="0"/>
              <a:t>Spring 2021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8FD18D-7EBF-2846-990B-FB27FF8532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611B7-9285-1F48-A026-12A07D3EB26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4781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C33893-C1FD-CF4C-91EC-7A3587926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A4156E-82BC-A74F-9051-0183CB635D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10 min – Course overview</a:t>
            </a:r>
          </a:p>
          <a:p>
            <a:r>
              <a:rPr lang="en-US" dirty="0"/>
              <a:t>10 min – Brief introduction to programming</a:t>
            </a:r>
          </a:p>
          <a:p>
            <a:r>
              <a:rPr lang="en-US" dirty="0"/>
              <a:t>15 min – Python </a:t>
            </a:r>
            <a:r>
              <a:rPr lang="en-US" dirty="0" err="1"/>
              <a:t>JupyterLab</a:t>
            </a:r>
            <a:r>
              <a:rPr lang="en-US" dirty="0"/>
              <a:t> notebook environment</a:t>
            </a:r>
          </a:p>
          <a:p>
            <a:r>
              <a:rPr lang="en-US" dirty="0"/>
              <a:t>5 min – Variables</a:t>
            </a:r>
          </a:p>
          <a:p>
            <a:r>
              <a:rPr lang="en-US" dirty="0"/>
              <a:t>15 min – Logical true/false</a:t>
            </a:r>
          </a:p>
          <a:p>
            <a:r>
              <a:rPr lang="en-US" dirty="0"/>
              <a:t>20 min – if/else code blocks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E00918-68B8-514A-891C-20F177A55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446520"/>
            <a:ext cx="2366010" cy="274320"/>
          </a:xfrm>
        </p:spPr>
        <p:txBody>
          <a:bodyPr/>
          <a:lstStyle/>
          <a:p>
            <a:fld id="{4F1611B7-9285-1F48-A026-12A07D3EB26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2643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C33893-C1FD-CF4C-91EC-7A3587926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Part of a modern scientist's toolkit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E00918-68B8-514A-891C-20F177A55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446520"/>
            <a:ext cx="2366010" cy="274320"/>
          </a:xfrm>
        </p:spPr>
        <p:txBody>
          <a:bodyPr/>
          <a:lstStyle/>
          <a:p>
            <a:fld id="{4F1611B7-9285-1F48-A026-12A07D3EB268}" type="slidenum">
              <a:rPr lang="en-US" smtClean="0"/>
              <a:t>4</a:t>
            </a:fld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CE86FE2-DB66-1F4C-A950-1F152D0D6BF3}"/>
              </a:ext>
            </a:extLst>
          </p:cNvPr>
          <p:cNvGrpSpPr/>
          <p:nvPr/>
        </p:nvGrpSpPr>
        <p:grpSpPr>
          <a:xfrm>
            <a:off x="274320" y="1477901"/>
            <a:ext cx="8549640" cy="4357490"/>
            <a:chOff x="577031" y="953093"/>
            <a:chExt cx="11101028" cy="565785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AF961C5-B59E-0344-81EF-CB93B13791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7031" y="1073266"/>
              <a:ext cx="2857500" cy="288290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DE0FEA7-F264-9E49-90D5-3663559BE77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3868"/>
            <a:stretch/>
          </p:blipFill>
          <p:spPr>
            <a:xfrm>
              <a:off x="3890300" y="953093"/>
              <a:ext cx="2953053" cy="2983189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F155D85-E12A-084A-87E0-CD59AA094BA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677559" y="1073266"/>
              <a:ext cx="4000500" cy="281940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DA51912-AFBC-984F-84C9-4A447E734D6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826284" y="4129804"/>
              <a:ext cx="2192389" cy="2481143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50E71B8-89B8-7D49-B123-2579C537284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77031" y="4037012"/>
              <a:ext cx="3098800" cy="250190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5C99321-7DF1-444C-B637-0FFB7C1C1F2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53137" y="4134447"/>
              <a:ext cx="3022600" cy="247650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86C7A7E6-5F5B-BB42-9113-F822E00DD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110201" y="4106310"/>
              <a:ext cx="2567858" cy="2036396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64213AA6-4667-7443-83C0-D61049857F39}"/>
              </a:ext>
            </a:extLst>
          </p:cNvPr>
          <p:cNvSpPr txBox="1"/>
          <p:nvPr/>
        </p:nvSpPr>
        <p:spPr>
          <a:xfrm>
            <a:off x="1145976" y="2457562"/>
            <a:ext cx="6638740" cy="46166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/>
              <a:t>How would you _____ large and complex data sets?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E3A37B4-502A-8548-82EF-1C1BAF161D25}"/>
              </a:ext>
            </a:extLst>
          </p:cNvPr>
          <p:cNvSpPr txBox="1"/>
          <p:nvPr/>
        </p:nvSpPr>
        <p:spPr>
          <a:xfrm>
            <a:off x="3026185" y="3440854"/>
            <a:ext cx="1117742" cy="46166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analyze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FD3982B-155C-9449-A692-53976F786FA6}"/>
              </a:ext>
            </a:extLst>
          </p:cNvPr>
          <p:cNvSpPr txBox="1"/>
          <p:nvPr/>
        </p:nvSpPr>
        <p:spPr>
          <a:xfrm>
            <a:off x="2967804" y="2949208"/>
            <a:ext cx="1234120" cy="46166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visualize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FD6E9CA-4BAF-D641-A35D-9186CD73806C}"/>
              </a:ext>
            </a:extLst>
          </p:cNvPr>
          <p:cNvSpPr txBox="1"/>
          <p:nvPr/>
        </p:nvSpPr>
        <p:spPr>
          <a:xfrm>
            <a:off x="2937796" y="4424146"/>
            <a:ext cx="1294842" cy="46166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interpret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4842F01-60A8-714E-AED8-FC98CED6D919}"/>
              </a:ext>
            </a:extLst>
          </p:cNvPr>
          <p:cNvSpPr txBox="1"/>
          <p:nvPr/>
        </p:nvSpPr>
        <p:spPr>
          <a:xfrm>
            <a:off x="3256273" y="3932500"/>
            <a:ext cx="657168" cy="46166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test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5DFC71E-A2A9-7844-ABE1-82BAD7DC8EC5}"/>
              </a:ext>
            </a:extLst>
          </p:cNvPr>
          <p:cNvSpPr txBox="1"/>
          <p:nvPr/>
        </p:nvSpPr>
        <p:spPr>
          <a:xfrm>
            <a:off x="2697056" y="4915791"/>
            <a:ext cx="1771960" cy="46166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interact with</a:t>
            </a:r>
          </a:p>
        </p:txBody>
      </p:sp>
    </p:spTree>
    <p:extLst>
      <p:ext uri="{BB962C8B-B14F-4D97-AF65-F5344CB8AC3E}">
        <p14:creationId xmlns:p14="http://schemas.microsoft.com/office/powerpoint/2010/main" val="11260502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50318EF-5831-324A-91C9-1A567EF5D9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609" y="573026"/>
            <a:ext cx="7870784" cy="590308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1C33893-C1FD-CF4C-91EC-7A3587926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Programming languages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E00918-68B8-514A-891C-20F177A55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446520"/>
            <a:ext cx="2366010" cy="274320"/>
          </a:xfrm>
        </p:spPr>
        <p:txBody>
          <a:bodyPr/>
          <a:lstStyle/>
          <a:p>
            <a:fld id="{4F1611B7-9285-1F48-A026-12A07D3EB268}" type="slidenum">
              <a:rPr lang="en-US" smtClean="0"/>
              <a:t>5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7473766-82B3-6348-8D2B-9900CCC8D26A}"/>
              </a:ext>
            </a:extLst>
          </p:cNvPr>
          <p:cNvSpPr/>
          <p:nvPr/>
        </p:nvSpPr>
        <p:spPr>
          <a:xfrm>
            <a:off x="4896091" y="3669176"/>
            <a:ext cx="544010" cy="555584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13332749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C33893-C1FD-CF4C-91EC-7A3587926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human </a:t>
            </a:r>
            <a:r>
              <a:rPr lang="en-US" dirty="0">
                <a:sym typeface="Wingdings" pitchFamily="2" charset="2"/>
              </a:rPr>
              <a:t> machine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E00918-68B8-514A-891C-20F177A55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446520"/>
            <a:ext cx="2366010" cy="274320"/>
          </a:xfrm>
        </p:spPr>
        <p:txBody>
          <a:bodyPr/>
          <a:lstStyle/>
          <a:p>
            <a:fld id="{4F1611B7-9285-1F48-A026-12A07D3EB268}" type="slidenum">
              <a:rPr lang="en-US" smtClean="0"/>
              <a:t>6</a:t>
            </a:fld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26A2D81-7EFF-014C-A06A-61F0E3FF4A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819" y="3527561"/>
            <a:ext cx="1360526" cy="219777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0F2D7BC-861A-A74F-95C3-F8F78D1AD0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3592" y="4008144"/>
            <a:ext cx="2150825" cy="171719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FA31FDB-9054-B64F-BC73-0509508689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0977" y="3866100"/>
            <a:ext cx="1574880" cy="1859234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7DB1835F-BE5C-C448-AFF5-2D3901B73371}"/>
              </a:ext>
            </a:extLst>
          </p:cNvPr>
          <p:cNvGrpSpPr/>
          <p:nvPr/>
        </p:nvGrpSpPr>
        <p:grpSpPr>
          <a:xfrm>
            <a:off x="468143" y="2205324"/>
            <a:ext cx="8207714" cy="1322237"/>
            <a:chOff x="717755" y="2123767"/>
            <a:chExt cx="11474244" cy="1848465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8283604C-FFBE-544C-ACCD-E9941118F5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2629" t="1398" r="4260" b="55769"/>
            <a:stretch/>
          </p:blipFill>
          <p:spPr>
            <a:xfrm>
              <a:off x="717755" y="2123767"/>
              <a:ext cx="6712974" cy="1838633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04635396-6DEE-F547-BB93-8FDF681333F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1923" t="55339" r="9129" b="5722"/>
            <a:stretch/>
          </p:blipFill>
          <p:spPr>
            <a:xfrm>
              <a:off x="7430729" y="2300748"/>
              <a:ext cx="4761270" cy="1671484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A05AD49A-A2F2-824C-908B-99AD950C7C37}"/>
              </a:ext>
            </a:extLst>
          </p:cNvPr>
          <p:cNvSpPr txBox="1"/>
          <p:nvPr/>
        </p:nvSpPr>
        <p:spPr>
          <a:xfrm>
            <a:off x="320040" y="1625503"/>
            <a:ext cx="17100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Source code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9BE3B96-3442-BC45-866D-B3C36BE07C68}"/>
              </a:ext>
            </a:extLst>
          </p:cNvPr>
          <p:cNvSpPr txBox="1"/>
          <p:nvPr/>
        </p:nvSpPr>
        <p:spPr>
          <a:xfrm>
            <a:off x="3603592" y="1625503"/>
            <a:ext cx="20479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Assembly code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B05666B-C998-A14E-A347-5316995992D3}"/>
              </a:ext>
            </a:extLst>
          </p:cNvPr>
          <p:cNvSpPr txBox="1"/>
          <p:nvPr/>
        </p:nvSpPr>
        <p:spPr>
          <a:xfrm>
            <a:off x="6876952" y="1625503"/>
            <a:ext cx="19470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Machine code</a:t>
            </a:r>
          </a:p>
        </p:txBody>
      </p:sp>
    </p:spTree>
    <p:extLst>
      <p:ext uri="{BB962C8B-B14F-4D97-AF65-F5344CB8AC3E}">
        <p14:creationId xmlns:p14="http://schemas.microsoft.com/office/powerpoint/2010/main" val="42110426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C33893-C1FD-CF4C-91EC-7A3587926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Compiled vs interpreted languages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E00918-68B8-514A-891C-20F177A55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446520"/>
            <a:ext cx="2366010" cy="274320"/>
          </a:xfrm>
        </p:spPr>
        <p:txBody>
          <a:bodyPr/>
          <a:lstStyle/>
          <a:p>
            <a:fld id="{4F1611B7-9285-1F48-A026-12A07D3EB268}" type="slidenum">
              <a:rPr lang="en-US" smtClean="0"/>
              <a:t>7</a:t>
            </a:fld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153EF09-9CB4-C041-8893-318F314914B7}"/>
              </a:ext>
            </a:extLst>
          </p:cNvPr>
          <p:cNvSpPr/>
          <p:nvPr/>
        </p:nvSpPr>
        <p:spPr>
          <a:xfrm>
            <a:off x="584020" y="4752234"/>
            <a:ext cx="1456966" cy="1086475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You pass the source code around</a:t>
            </a:r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EB96D0A4-C46B-5044-803A-CB083AA70178}"/>
              </a:ext>
            </a:extLst>
          </p:cNvPr>
          <p:cNvSpPr/>
          <p:nvPr/>
        </p:nvSpPr>
        <p:spPr>
          <a:xfrm>
            <a:off x="2040986" y="5445485"/>
            <a:ext cx="6518994" cy="526338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INTERPRETED</a:t>
            </a:r>
            <a:r>
              <a:rPr lang="en-US" dirty="0"/>
              <a:t>: This happens on the fly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361A3C0-2E33-474F-9582-1AAE6C2B94F3}"/>
              </a:ext>
            </a:extLst>
          </p:cNvPr>
          <p:cNvSpPr/>
          <p:nvPr/>
        </p:nvSpPr>
        <p:spPr>
          <a:xfrm>
            <a:off x="7141967" y="4232859"/>
            <a:ext cx="1418013" cy="1069589"/>
          </a:xfrm>
          <a:prstGeom prst="rect">
            <a:avLst/>
          </a:prstGeom>
          <a:solidFill>
            <a:srgbClr val="FF4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You pass the machine code around</a:t>
            </a:r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F4958300-D214-9449-ABD8-D27DF0609DFF}"/>
              </a:ext>
            </a:extLst>
          </p:cNvPr>
          <p:cNvSpPr/>
          <p:nvPr/>
        </p:nvSpPr>
        <p:spPr>
          <a:xfrm>
            <a:off x="584020" y="4232860"/>
            <a:ext cx="6557947" cy="526338"/>
          </a:xfrm>
          <a:prstGeom prst="rightArrow">
            <a:avLst/>
          </a:prstGeom>
          <a:solidFill>
            <a:srgbClr val="FF4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COMPILED</a:t>
            </a:r>
            <a:r>
              <a:rPr lang="en-US" dirty="0"/>
              <a:t>: You do this ahead of time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2B385B1-CE3B-AC4A-8292-CD103D70CC28}"/>
              </a:ext>
            </a:extLst>
          </p:cNvPr>
          <p:cNvGrpSpPr/>
          <p:nvPr/>
        </p:nvGrpSpPr>
        <p:grpSpPr>
          <a:xfrm>
            <a:off x="468143" y="2205324"/>
            <a:ext cx="8207714" cy="1322237"/>
            <a:chOff x="717755" y="2123767"/>
            <a:chExt cx="11474244" cy="1848465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62D041E1-3D36-AC45-AB27-D670CA3D5E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2629" t="1398" r="4260" b="55769"/>
            <a:stretch/>
          </p:blipFill>
          <p:spPr>
            <a:xfrm>
              <a:off x="717755" y="2123767"/>
              <a:ext cx="6712974" cy="1838633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51E2E6E0-3051-8544-8C12-1EB8BD750C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1923" t="55339" r="9129" b="5722"/>
            <a:stretch/>
          </p:blipFill>
          <p:spPr>
            <a:xfrm>
              <a:off x="7430729" y="2300748"/>
              <a:ext cx="4761270" cy="1671484"/>
            </a:xfrm>
            <a:prstGeom prst="rect">
              <a:avLst/>
            </a:prstGeom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224F5132-3F1D-EF40-B0B7-4AEFBEA182C5}"/>
              </a:ext>
            </a:extLst>
          </p:cNvPr>
          <p:cNvSpPr txBox="1"/>
          <p:nvPr/>
        </p:nvSpPr>
        <p:spPr>
          <a:xfrm>
            <a:off x="320040" y="1625503"/>
            <a:ext cx="17100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Source code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39DDB1B-C553-E742-996F-5CB3BE6F59C8}"/>
              </a:ext>
            </a:extLst>
          </p:cNvPr>
          <p:cNvSpPr txBox="1"/>
          <p:nvPr/>
        </p:nvSpPr>
        <p:spPr>
          <a:xfrm>
            <a:off x="3603592" y="1625503"/>
            <a:ext cx="20479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Assembly code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40F12DA-87E0-F544-B12E-85126BCF3791}"/>
              </a:ext>
            </a:extLst>
          </p:cNvPr>
          <p:cNvSpPr txBox="1"/>
          <p:nvPr/>
        </p:nvSpPr>
        <p:spPr>
          <a:xfrm>
            <a:off x="6876952" y="1625503"/>
            <a:ext cx="19470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Machine code</a:t>
            </a:r>
          </a:p>
        </p:txBody>
      </p:sp>
    </p:spTree>
    <p:extLst>
      <p:ext uri="{BB962C8B-B14F-4D97-AF65-F5344CB8AC3E}">
        <p14:creationId xmlns:p14="http://schemas.microsoft.com/office/powerpoint/2010/main" val="15734790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C33893-C1FD-CF4C-91EC-7A3587926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 few rules of thumb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A4156E-82BC-A74F-9051-0183CB635D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C00000"/>
                </a:solidFill>
              </a:rPr>
              <a:t>Being good at programming is </a:t>
            </a:r>
            <a:r>
              <a:rPr lang="en-US" b="1" dirty="0">
                <a:solidFill>
                  <a:srgbClr val="C00000"/>
                </a:solidFill>
              </a:rPr>
              <a:t>NOT</a:t>
            </a:r>
            <a:r>
              <a:rPr lang="en-US" dirty="0">
                <a:solidFill>
                  <a:srgbClr val="C00000"/>
                </a:solidFill>
              </a:rPr>
              <a:t> simply knowing a lot of programming syntax. </a:t>
            </a:r>
            <a:r>
              <a:rPr lang="en-US" dirty="0"/>
              <a:t>It is about:</a:t>
            </a:r>
          </a:p>
          <a:p>
            <a:pPr marL="457200" indent="-452438">
              <a:spcBef>
                <a:spcPts val="1800"/>
              </a:spcBef>
              <a:buFont typeface="Wingdings" pitchFamily="2" charset="2"/>
              <a:buChar char="q"/>
            </a:pPr>
            <a:r>
              <a:rPr lang="en-US" dirty="0"/>
              <a:t>Understanding a problem conceptually and being able to translate it into code. </a:t>
            </a:r>
          </a:p>
          <a:p>
            <a:pPr marL="457200" indent="-452438">
              <a:spcBef>
                <a:spcPts val="1800"/>
              </a:spcBef>
              <a:buFont typeface="Wingdings" pitchFamily="2" charset="2"/>
              <a:buChar char="q"/>
            </a:pPr>
            <a:r>
              <a:rPr lang="en-US" dirty="0"/>
              <a:t>Thinking of new ways to tackle a problem and knowing what tools to use.</a:t>
            </a:r>
          </a:p>
          <a:p>
            <a:pPr marL="457200" indent="-452438">
              <a:spcBef>
                <a:spcPts val="1800"/>
              </a:spcBef>
              <a:buFont typeface="Wingdings" pitchFamily="2" charset="2"/>
              <a:buChar char="q"/>
            </a:pPr>
            <a:r>
              <a:rPr lang="en-US" dirty="0"/>
              <a:t>Knowing how to fix your program when it does not work.</a:t>
            </a:r>
          </a:p>
          <a:p>
            <a:pPr marL="457200" indent="-452438">
              <a:spcBef>
                <a:spcPts val="1800"/>
              </a:spcBef>
              <a:buFont typeface="Wingdings" pitchFamily="2" charset="2"/>
              <a:buChar char="q"/>
            </a:pPr>
            <a:r>
              <a:rPr lang="en-US" dirty="0"/>
              <a:t>Writing a program that is fast enough, not the fastest possible.</a:t>
            </a:r>
          </a:p>
          <a:p>
            <a:pPr marL="457200" indent="-452438">
              <a:spcBef>
                <a:spcPts val="1800"/>
              </a:spcBef>
              <a:buFont typeface="Wingdings" pitchFamily="2" charset="2"/>
              <a:buChar char="q"/>
            </a:pPr>
            <a:r>
              <a:rPr lang="en-US" dirty="0"/>
              <a:t>Writing a program that can be understood by other people  (or by yourself in a year!)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E00918-68B8-514A-891C-20F177A55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446520"/>
            <a:ext cx="2366010" cy="274320"/>
          </a:xfrm>
        </p:spPr>
        <p:txBody>
          <a:bodyPr/>
          <a:lstStyle/>
          <a:p>
            <a:fld id="{4F1611B7-9285-1F48-A026-12A07D3EB268}" type="slidenum">
              <a:rPr lang="en-US" smtClean="0"/>
              <a:t>8</a:t>
            </a:fld>
            <a:endParaRPr lang="en-US"/>
          </a:p>
        </p:txBody>
      </p:sp>
      <p:pic>
        <p:nvPicPr>
          <p:cNvPr id="10" name="Graphic 9" descr="Thumbs up sign with solid fill">
            <a:extLst>
              <a:ext uri="{FF2B5EF4-FFF2-40B4-BE49-F238E27FC236}">
                <a16:creationId xmlns:a16="http://schemas.microsoft.com/office/drawing/2014/main" id="{64DEC207-0078-4D4E-8B81-51AA600769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21590" y="134032"/>
            <a:ext cx="902370" cy="902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7000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30493</TotalTime>
  <Words>777</Words>
  <Application>Microsoft Macintosh PowerPoint</Application>
  <PresentationFormat>On-screen Show (4:3)</PresentationFormat>
  <Paragraphs>81</Paragraphs>
  <Slides>11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Helvetica</vt:lpstr>
      <vt:lpstr>Wingdings</vt:lpstr>
      <vt:lpstr>Office Theme</vt:lpstr>
      <vt:lpstr>Programming and Data Analysis for Modern Neuroscience</vt:lpstr>
      <vt:lpstr>Course Bullet Points</vt:lpstr>
      <vt:lpstr>Introduction to Programming, Python, and Jupyter Notebooks</vt:lpstr>
      <vt:lpstr>Overview</vt:lpstr>
      <vt:lpstr>Part of a modern scientist's toolkit</vt:lpstr>
      <vt:lpstr>Programming languages</vt:lpstr>
      <vt:lpstr>human  machine</vt:lpstr>
      <vt:lpstr>Compiled vs interpreted languages</vt:lpstr>
      <vt:lpstr>A few rules of thumb</vt:lpstr>
      <vt:lpstr>Python in Jupyter notebooks</vt:lpstr>
      <vt:lpstr>Python if/else code blocks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 to Programming</dc:title>
  <dc:creator>Goldschen, Marcel</dc:creator>
  <cp:lastModifiedBy>Goldschen, Marcel</cp:lastModifiedBy>
  <cp:revision>203</cp:revision>
  <dcterms:created xsi:type="dcterms:W3CDTF">2018-12-05T22:14:15Z</dcterms:created>
  <dcterms:modified xsi:type="dcterms:W3CDTF">2021-01-02T19:21:07Z</dcterms:modified>
</cp:coreProperties>
</file>